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c8aeb543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c8aeb543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c8aeb543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c8aeb543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c8aeb543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c8aeb543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c8b2825e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c8b2825e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c8b2825e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c8b2825e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c8b2825e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c8b2825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c8b2825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c8b2825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c8b2825e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c8b2825e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c8b2825e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c8b2825e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c8b2825e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c8b2825e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392fb9a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392fb9a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c8b2825e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c8b2825e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c8b2825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ec8b2825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c8b2825e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c8b2825e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c8b2825e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ec8b2825e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c8b2825e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c8b2825e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c8b2825e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c8b2825e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c8b2825e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c8b2825e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c8b2825e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ec8b2825e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Aidan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c8b2825e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c8b2825e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392fb9a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392fb9a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c8aeb543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c8aeb543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392fb9a5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392fb9a5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392fb9a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392fb9a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392fb9a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a392fb9a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ec8aeb543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ec8aeb543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c8b2825e0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c8b2825e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c8aeb543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c8aeb543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c8aeb543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ec8aeb543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c8b2825e0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ec8b2825e0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386599f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a386599f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c8b2825e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ec8b2825e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c8aeb543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c8aeb543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c8aeb543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c8aeb543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c8aeb543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c8aeb543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c8aeb543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c8aeb543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c8aeb543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c8aeb543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c8b2825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c8b2825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6.png"/><Relationship Id="rId7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Team </a:t>
            </a:r>
            <a:r>
              <a:rPr lang="en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ASMR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en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idan, </a:t>
            </a:r>
            <a:r>
              <a:rPr lang="en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ophie, </a:t>
            </a:r>
            <a:r>
              <a:rPr lang="en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uhammed, </a:t>
            </a:r>
            <a:r>
              <a:rPr lang="en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obbie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Image Processing on FPGA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Frame Buffer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4403100" cy="31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as Block 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Need to access this B-RAM from multiple modules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Implemented </a:t>
            </a:r>
            <a:r>
              <a:rPr b="1" lang="en"/>
              <a:t>bram</a:t>
            </a:r>
            <a:r>
              <a:rPr lang="en"/>
              <a:t> module, which acts as an </a:t>
            </a:r>
            <a:r>
              <a:rPr lang="en"/>
              <a:t>arbiter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Read and write synchronized to different clocks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B-RAM?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DDR is complicated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Provides (just) enough space for one image in RGB444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0" y="4396804"/>
            <a:ext cx="3993600" cy="52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2030190" y="4237175"/>
            <a:ext cx="222900" cy="312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375" y="1103650"/>
            <a:ext cx="4292625" cy="32194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Frame Buffer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35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an image to the buffer: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12-bit pixel data is sent to frame buffer control FSM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Check if pixel is valid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not, we’ll write all zeros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Check if image is done writing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yes, move to state BUF_FULL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no, address has been incremented and we continue the write operation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Synchronized to camera’s clock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0" y="4480742"/>
            <a:ext cx="3166001" cy="43870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1674065" y="4346750"/>
            <a:ext cx="176700" cy="26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275" y="1282427"/>
            <a:ext cx="2822026" cy="319979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344" y="1481050"/>
            <a:ext cx="1566875" cy="20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Simulation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Brightness addition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Brightness subtraction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Color inversion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Thresholding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Redscale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Greenscale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Bluescale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Greyscale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“Trip”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Blur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Sharpen (in progress)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Oil (in progress)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850" y="1380702"/>
            <a:ext cx="3573151" cy="23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975" y="1017719"/>
            <a:ext cx="4892039" cy="325526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Simple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975" y="1017725"/>
            <a:ext cx="4892039" cy="325526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Simple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975" y="1017715"/>
            <a:ext cx="4892039" cy="325526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Simple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984" y="1017724"/>
            <a:ext cx="4892039" cy="325526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Simple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525" y="1017725"/>
            <a:ext cx="4888975" cy="32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Advanced 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525" y="1017751"/>
            <a:ext cx="4888975" cy="32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Advanced 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525" y="1026973"/>
            <a:ext cx="4888975" cy="32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Advanced 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972450" y="1281988"/>
            <a:ext cx="7199100" cy="4605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Real-time image transformations and encryption on the Nexys-7 FPGA.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972450" y="1889850"/>
            <a:ext cx="7199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Desired Functionality: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feeds in real-time video to FPGA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 Switches are used to select between various transformations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Transformed image is </a:t>
            </a:r>
            <a:r>
              <a:rPr lang="en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outputted</a:t>
            </a:r>
            <a:r>
              <a:rPr lang="en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VGA display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3" name="Google Shape;63;p14"/>
          <p:cNvGrpSpPr/>
          <p:nvPr/>
        </p:nvGrpSpPr>
        <p:grpSpPr>
          <a:xfrm>
            <a:off x="1728475" y="3623100"/>
            <a:ext cx="5687051" cy="1075824"/>
            <a:chOff x="594225" y="3681550"/>
            <a:chExt cx="5687051" cy="1075824"/>
          </a:xfrm>
        </p:grpSpPr>
        <p:pic>
          <p:nvPicPr>
            <p:cNvPr id="64" name="Google Shape;6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8850" y="3681555"/>
              <a:ext cx="972225" cy="943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2575" y="3681550"/>
              <a:ext cx="1487126" cy="107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09050" y="3811440"/>
              <a:ext cx="972227" cy="816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14"/>
            <p:cNvSpPr/>
            <p:nvPr/>
          </p:nvSpPr>
          <p:spPr>
            <a:xfrm rot="-5400000">
              <a:off x="3076080" y="3999775"/>
              <a:ext cx="211500" cy="3075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 rot="-5400000">
              <a:off x="4957705" y="3999775"/>
              <a:ext cx="211500" cy="3075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4225" y="3829450"/>
              <a:ext cx="972225" cy="64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4"/>
            <p:cNvSpPr/>
            <p:nvPr/>
          </p:nvSpPr>
          <p:spPr>
            <a:xfrm rot="-5400000">
              <a:off x="1767255" y="3999775"/>
              <a:ext cx="211500" cy="3075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" name="Google Shape;7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64838" y="3867174"/>
              <a:ext cx="860644" cy="572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525" y="1026963"/>
            <a:ext cx="4888975" cy="32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Advanced 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975" y="1017725"/>
            <a:ext cx="4892039" cy="326788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Complex 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975" y="1017725"/>
            <a:ext cx="4892041" cy="326440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Strange </a:t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975" y="1017725"/>
            <a:ext cx="4892039" cy="326440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Strange 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975" y="1017725"/>
            <a:ext cx="4892039" cy="326440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The Strange 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Convolution </a:t>
            </a:r>
            <a:r>
              <a:rPr lang="en"/>
              <a:t>Matrices</a:t>
            </a:r>
            <a:r>
              <a:rPr lang="en"/>
              <a:t> 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11700" y="1152475"/>
            <a:ext cx="42603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 x 3 moving window frame operations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Account for nearby pixels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Can accomplish a variety of effects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Blur vs Sharpening </a:t>
            </a:r>
            <a:endParaRPr sz="17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D1D5DB"/>
                </a:solidFill>
                <a:highlight>
                  <a:srgbClr val="343541"/>
                </a:highlight>
              </a:rPr>
              <a:t>​</a:t>
            </a:r>
            <a:endParaRPr sz="100">
              <a:solidFill>
                <a:srgbClr val="D1D5DB"/>
              </a:solidFill>
              <a:highlight>
                <a:srgbClr val="343541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1D5D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D1D5DB"/>
                </a:solidFill>
                <a:highlight>
                  <a:srgbClr val="343541"/>
                </a:highlight>
              </a:rPr>
              <a:t>​</a:t>
            </a:r>
            <a:endParaRPr sz="100">
              <a:solidFill>
                <a:srgbClr val="D1D5DB"/>
              </a:solidFill>
              <a:highlight>
                <a:srgbClr val="34354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1D5DB"/>
              </a:solidFill>
              <a:highlight>
                <a:srgbClr val="3435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4">
            <a:alphaModFix/>
          </a:blip>
          <a:srcRect b="0" l="0" r="25434" t="0"/>
          <a:stretch/>
        </p:blipFill>
        <p:spPr>
          <a:xfrm>
            <a:off x="4572000" y="1267300"/>
            <a:ext cx="3985100" cy="26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Parallelization</a:t>
            </a:r>
            <a:endParaRPr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311700" y="1152475"/>
            <a:ext cx="42603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image as a vector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Individual vectors of each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operate on multiple pixels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scaled to handle more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pixels.</a:t>
            </a:r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850" y="1328750"/>
            <a:ext cx="5043450" cy="72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 rotWithShape="1">
          <a:blip r:embed="rId5">
            <a:alphaModFix/>
          </a:blip>
          <a:srcRect b="11979" l="0" r="46317" t="0"/>
          <a:stretch/>
        </p:blipFill>
        <p:spPr>
          <a:xfrm>
            <a:off x="3788850" y="2504204"/>
            <a:ext cx="5043451" cy="9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16"/>
            <a:ext cx="4888975" cy="229988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Transformations -- </a:t>
            </a:r>
            <a:r>
              <a:rPr lang="en"/>
              <a:t>Parallelization</a:t>
            </a: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 rotWithShape="1">
          <a:blip r:embed="rId5">
            <a:alphaModFix/>
          </a:blip>
          <a:srcRect b="33074" l="0" r="0" t="0"/>
          <a:stretch/>
        </p:blipFill>
        <p:spPr>
          <a:xfrm>
            <a:off x="5747588" y="1017724"/>
            <a:ext cx="3084712" cy="39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311700" y="3555575"/>
            <a:ext cx="510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initial cost 					Later gains</a:t>
            </a:r>
            <a:endParaRPr/>
          </a:p>
        </p:txBody>
      </p:sp>
      <p:sp>
        <p:nvSpPr>
          <p:cNvPr id="278" name="Google Shape;278;p39"/>
          <p:cNvSpPr/>
          <p:nvPr/>
        </p:nvSpPr>
        <p:spPr>
          <a:xfrm>
            <a:off x="762325" y="2381300"/>
            <a:ext cx="3084600" cy="616200"/>
          </a:xfrm>
          <a:prstGeom prst="rect">
            <a:avLst/>
          </a:prstGeom>
          <a:solidFill>
            <a:srgbClr val="FFFF00">
              <a:alpha val="38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9"/>
          <p:cNvSpPr/>
          <p:nvPr/>
        </p:nvSpPr>
        <p:spPr>
          <a:xfrm>
            <a:off x="5747650" y="3705575"/>
            <a:ext cx="3084600" cy="1213800"/>
          </a:xfrm>
          <a:prstGeom prst="rect">
            <a:avLst/>
          </a:prstGeom>
          <a:solidFill>
            <a:srgbClr val="FFFF00">
              <a:alpha val="38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9"/>
          <p:cNvSpPr/>
          <p:nvPr/>
        </p:nvSpPr>
        <p:spPr>
          <a:xfrm flipH="1" rot="10800000">
            <a:off x="762325" y="2650800"/>
            <a:ext cx="272700" cy="91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9"/>
          <p:cNvSpPr/>
          <p:nvPr/>
        </p:nvSpPr>
        <p:spPr>
          <a:xfrm flipH="1" rot="-5400000">
            <a:off x="5384500" y="3568775"/>
            <a:ext cx="272700" cy="54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Encryption Module</a:t>
            </a:r>
            <a:endParaRPr/>
          </a:p>
        </p:txBody>
      </p:sp>
      <p:sp>
        <p:nvSpPr>
          <p:cNvPr id="287" name="Google Shape;28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Pseudo-randomly generate key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Same key to encrypt and decrypt images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Using </a:t>
            </a:r>
            <a:r>
              <a:rPr lang="en" sz="2500"/>
              <a:t>different</a:t>
            </a:r>
            <a:r>
              <a:rPr lang="en" sz="2500"/>
              <a:t> Symmetric key algorithms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Display 32-bit key on 7-segment display (</a:t>
            </a:r>
            <a:r>
              <a:rPr lang="en" sz="2500"/>
              <a:t>8 hex digits</a:t>
            </a:r>
            <a:r>
              <a:rPr lang="en" sz="2500"/>
              <a:t>)</a:t>
            </a:r>
            <a:endParaRPr sz="2500"/>
          </a:p>
        </p:txBody>
      </p:sp>
      <p:pic>
        <p:nvPicPr>
          <p:cNvPr id="288" name="Google Shape;288;p40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3: Key Generation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1152475"/>
            <a:ext cx="4046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Why? (Goal/motivation)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800"/>
              <a:buChar char="-"/>
            </a:pPr>
            <a:r>
              <a:rPr lang="en" sz="2300"/>
              <a:t>Image processing has a variety of applications in developing technologies.</a:t>
            </a:r>
            <a:endParaRPr sz="2300"/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Pre-processed images can improve complicated systems/applications</a:t>
            </a:r>
            <a:endParaRPr sz="2300"/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It’s fun and interesting to play with image filters</a:t>
            </a:r>
            <a:endParaRPr sz="2300"/>
          </a:p>
          <a:p>
            <a:pPr indent="-3492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Ex: Snapchat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3: Key Generation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311700" y="1152475"/>
            <a:ext cx="39999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Lecture slides 13 implementation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Linear Feedback Shift Register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 rotWithShape="1">
          <a:blip r:embed="rId4">
            <a:alphaModFix/>
          </a:blip>
          <a:srcRect b="10049" l="13719" r="40210" t="59514"/>
          <a:stretch/>
        </p:blipFill>
        <p:spPr>
          <a:xfrm>
            <a:off x="4537775" y="2180312"/>
            <a:ext cx="3929424" cy="16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 rotWithShape="1">
          <a:blip r:embed="rId4">
            <a:alphaModFix/>
          </a:blip>
          <a:srcRect b="71665" l="8294" r="8676" t="10491"/>
          <a:stretch/>
        </p:blipFill>
        <p:spPr>
          <a:xfrm>
            <a:off x="3997650" y="1352400"/>
            <a:ext cx="5009664" cy="7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080" y="2248713"/>
            <a:ext cx="3698142" cy="15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/>
          <p:nvPr/>
        </p:nvSpPr>
        <p:spPr>
          <a:xfrm>
            <a:off x="5031650" y="2376425"/>
            <a:ext cx="3013800" cy="38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1129875" y="2622000"/>
            <a:ext cx="2349300" cy="28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"/>
          <p:cNvSpPr/>
          <p:nvPr/>
        </p:nvSpPr>
        <p:spPr>
          <a:xfrm>
            <a:off x="5671600" y="3284275"/>
            <a:ext cx="2083500" cy="230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2"/>
          <p:cNvSpPr/>
          <p:nvPr/>
        </p:nvSpPr>
        <p:spPr>
          <a:xfrm>
            <a:off x="3429275" y="2904900"/>
            <a:ext cx="602700" cy="5727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/>
          <p:nvPr/>
        </p:nvSpPr>
        <p:spPr>
          <a:xfrm>
            <a:off x="6331925" y="2443050"/>
            <a:ext cx="2556300" cy="7014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3: Symmetric Key Encryption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Algorithms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Electronic Code Book (ECB)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B6D7A8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B6D7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</a:t>
            </a:r>
            <a:endParaRPr b="1" sz="1800">
              <a:solidFill>
                <a:srgbClr val="B6D7A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B6D7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Parallel encrypt &amp; decrypt</a:t>
            </a:r>
            <a:endParaRPr b="1" sz="1800">
              <a:solidFill>
                <a:srgbClr val="B6D7A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EA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lang="en" sz="1800">
                <a:solidFill>
                  <a:srgbClr val="EA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epetition</a:t>
            </a:r>
            <a:endParaRPr b="1" sz="1800">
              <a:solidFill>
                <a:srgbClr val="EA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Cipher Block Chaining (CBC)</a:t>
            </a:r>
            <a:endParaRPr b="1" sz="1800">
              <a:solidFill>
                <a:srgbClr val="B6D7A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B6D7A8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B6D7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Initialization Vector</a:t>
            </a:r>
            <a:endParaRPr b="1" sz="1800">
              <a:solidFill>
                <a:srgbClr val="B6D7A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B6D7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Parallel decryption</a:t>
            </a:r>
            <a:endParaRPr b="1" sz="1800">
              <a:solidFill>
                <a:srgbClr val="B6D7A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EA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 not parallel</a:t>
            </a:r>
            <a:endParaRPr b="1" sz="1800">
              <a:solidFill>
                <a:srgbClr val="EA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3"/>
          <p:cNvSpPr/>
          <p:nvPr/>
        </p:nvSpPr>
        <p:spPr>
          <a:xfrm>
            <a:off x="5215325" y="1582475"/>
            <a:ext cx="902700" cy="303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23" name="Google Shape;323;p43"/>
          <p:cNvSpPr/>
          <p:nvPr/>
        </p:nvSpPr>
        <p:spPr>
          <a:xfrm>
            <a:off x="6444150" y="1587263"/>
            <a:ext cx="902700" cy="293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E(PT, K)</a:t>
            </a:r>
            <a:endParaRPr/>
          </a:p>
        </p:txBody>
      </p:sp>
      <p:sp>
        <p:nvSpPr>
          <p:cNvPr id="324" name="Google Shape;324;p43"/>
          <p:cNvSpPr/>
          <p:nvPr/>
        </p:nvSpPr>
        <p:spPr>
          <a:xfrm>
            <a:off x="7672975" y="1582450"/>
            <a:ext cx="1144500" cy="303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sp>
        <p:nvSpPr>
          <p:cNvPr id="325" name="Google Shape;325;p43"/>
          <p:cNvSpPr/>
          <p:nvPr/>
        </p:nvSpPr>
        <p:spPr>
          <a:xfrm>
            <a:off x="6547050" y="1086963"/>
            <a:ext cx="696900" cy="264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</a:t>
            </a:r>
            <a:endParaRPr/>
          </a:p>
        </p:txBody>
      </p:sp>
      <p:cxnSp>
        <p:nvCxnSpPr>
          <p:cNvPr id="326" name="Google Shape;326;p43"/>
          <p:cNvCxnSpPr>
            <a:stCxn id="322" idx="3"/>
            <a:endCxn id="323" idx="1"/>
          </p:cNvCxnSpPr>
          <p:nvPr/>
        </p:nvCxnSpPr>
        <p:spPr>
          <a:xfrm>
            <a:off x="6118025" y="1734125"/>
            <a:ext cx="326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43"/>
          <p:cNvCxnSpPr>
            <a:stCxn id="325" idx="2"/>
            <a:endCxn id="323" idx="0"/>
          </p:cNvCxnSpPr>
          <p:nvPr/>
        </p:nvCxnSpPr>
        <p:spPr>
          <a:xfrm>
            <a:off x="6895500" y="1351863"/>
            <a:ext cx="0" cy="235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43"/>
          <p:cNvCxnSpPr>
            <a:stCxn id="323" idx="3"/>
            <a:endCxn id="324" idx="1"/>
          </p:cNvCxnSpPr>
          <p:nvPr/>
        </p:nvCxnSpPr>
        <p:spPr>
          <a:xfrm>
            <a:off x="7346850" y="1734113"/>
            <a:ext cx="326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43"/>
          <p:cNvSpPr/>
          <p:nvPr/>
        </p:nvSpPr>
        <p:spPr>
          <a:xfrm>
            <a:off x="6565050" y="2782847"/>
            <a:ext cx="902700" cy="260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1</a:t>
            </a:r>
            <a:endParaRPr/>
          </a:p>
        </p:txBody>
      </p:sp>
      <p:sp>
        <p:nvSpPr>
          <p:cNvPr id="330" name="Google Shape;330;p43"/>
          <p:cNvSpPr/>
          <p:nvPr/>
        </p:nvSpPr>
        <p:spPr>
          <a:xfrm>
            <a:off x="6565050" y="3926125"/>
            <a:ext cx="902700" cy="260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E(PT, K)</a:t>
            </a:r>
            <a:endParaRPr/>
          </a:p>
        </p:txBody>
      </p:sp>
      <p:sp>
        <p:nvSpPr>
          <p:cNvPr id="331" name="Google Shape;331;p43"/>
          <p:cNvSpPr/>
          <p:nvPr/>
        </p:nvSpPr>
        <p:spPr>
          <a:xfrm>
            <a:off x="5511250" y="3924025"/>
            <a:ext cx="696900" cy="264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</a:t>
            </a:r>
            <a:endParaRPr/>
          </a:p>
        </p:txBody>
      </p:sp>
      <p:cxnSp>
        <p:nvCxnSpPr>
          <p:cNvPr id="332" name="Google Shape;332;p43"/>
          <p:cNvCxnSpPr>
            <a:stCxn id="329" idx="2"/>
            <a:endCxn id="333" idx="0"/>
          </p:cNvCxnSpPr>
          <p:nvPr/>
        </p:nvCxnSpPr>
        <p:spPr>
          <a:xfrm>
            <a:off x="7016400" y="3043547"/>
            <a:ext cx="0" cy="310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43"/>
          <p:cNvCxnSpPr>
            <a:stCxn id="331" idx="3"/>
            <a:endCxn id="330" idx="1"/>
          </p:cNvCxnSpPr>
          <p:nvPr/>
        </p:nvCxnSpPr>
        <p:spPr>
          <a:xfrm>
            <a:off x="6208150" y="4056475"/>
            <a:ext cx="357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43"/>
          <p:cNvCxnSpPr>
            <a:stCxn id="330" idx="2"/>
            <a:endCxn id="336" idx="0"/>
          </p:cNvCxnSpPr>
          <p:nvPr/>
        </p:nvCxnSpPr>
        <p:spPr>
          <a:xfrm>
            <a:off x="7016400" y="4186825"/>
            <a:ext cx="0" cy="379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43"/>
          <p:cNvSpPr/>
          <p:nvPr/>
        </p:nvSpPr>
        <p:spPr>
          <a:xfrm>
            <a:off x="6444150" y="4566338"/>
            <a:ext cx="1144500" cy="303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 block 1</a:t>
            </a:r>
            <a:endParaRPr/>
          </a:p>
        </p:txBody>
      </p:sp>
      <p:sp>
        <p:nvSpPr>
          <p:cNvPr id="337" name="Google Shape;337;p43"/>
          <p:cNvSpPr/>
          <p:nvPr/>
        </p:nvSpPr>
        <p:spPr>
          <a:xfrm>
            <a:off x="7743725" y="4566338"/>
            <a:ext cx="1144500" cy="303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 block 2</a:t>
            </a:r>
            <a:endParaRPr/>
          </a:p>
        </p:txBody>
      </p:sp>
      <p:sp>
        <p:nvSpPr>
          <p:cNvPr id="338" name="Google Shape;338;p43"/>
          <p:cNvSpPr/>
          <p:nvPr/>
        </p:nvSpPr>
        <p:spPr>
          <a:xfrm>
            <a:off x="7864625" y="3926125"/>
            <a:ext cx="902700" cy="260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E(PT, K)</a:t>
            </a:r>
            <a:endParaRPr/>
          </a:p>
        </p:txBody>
      </p:sp>
      <p:cxnSp>
        <p:nvCxnSpPr>
          <p:cNvPr id="339" name="Google Shape;339;p43"/>
          <p:cNvCxnSpPr>
            <a:stCxn id="333" idx="4"/>
            <a:endCxn id="330" idx="0"/>
          </p:cNvCxnSpPr>
          <p:nvPr/>
        </p:nvCxnSpPr>
        <p:spPr>
          <a:xfrm>
            <a:off x="7016400" y="3615175"/>
            <a:ext cx="0" cy="3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43"/>
          <p:cNvCxnSpPr>
            <a:stCxn id="338" idx="2"/>
            <a:endCxn id="337" idx="0"/>
          </p:cNvCxnSpPr>
          <p:nvPr/>
        </p:nvCxnSpPr>
        <p:spPr>
          <a:xfrm>
            <a:off x="8315975" y="4186825"/>
            <a:ext cx="0" cy="379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3"/>
          <p:cNvSpPr/>
          <p:nvPr/>
        </p:nvSpPr>
        <p:spPr>
          <a:xfrm>
            <a:off x="6565050" y="3354475"/>
            <a:ext cx="902700" cy="26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XOR</a:t>
            </a:r>
            <a:endParaRPr/>
          </a:p>
        </p:txBody>
      </p:sp>
      <p:sp>
        <p:nvSpPr>
          <p:cNvPr id="341" name="Google Shape;341;p43"/>
          <p:cNvSpPr/>
          <p:nvPr/>
        </p:nvSpPr>
        <p:spPr>
          <a:xfrm>
            <a:off x="7864625" y="3354475"/>
            <a:ext cx="902700" cy="26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XOR</a:t>
            </a:r>
            <a:endParaRPr/>
          </a:p>
        </p:txBody>
      </p:sp>
      <p:cxnSp>
        <p:nvCxnSpPr>
          <p:cNvPr id="342" name="Google Shape;342;p43"/>
          <p:cNvCxnSpPr>
            <a:stCxn id="341" idx="4"/>
            <a:endCxn id="338" idx="0"/>
          </p:cNvCxnSpPr>
          <p:nvPr/>
        </p:nvCxnSpPr>
        <p:spPr>
          <a:xfrm>
            <a:off x="8315975" y="3615175"/>
            <a:ext cx="0" cy="3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3"/>
          <p:cNvSpPr/>
          <p:nvPr/>
        </p:nvSpPr>
        <p:spPr>
          <a:xfrm>
            <a:off x="7864625" y="2782823"/>
            <a:ext cx="902700" cy="260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2</a:t>
            </a:r>
            <a:endParaRPr/>
          </a:p>
        </p:txBody>
      </p:sp>
      <p:cxnSp>
        <p:nvCxnSpPr>
          <p:cNvPr id="344" name="Google Shape;344;p43"/>
          <p:cNvCxnSpPr>
            <a:stCxn id="330" idx="3"/>
            <a:endCxn id="341" idx="2"/>
          </p:cNvCxnSpPr>
          <p:nvPr/>
        </p:nvCxnSpPr>
        <p:spPr>
          <a:xfrm flipH="1" rot="10800000">
            <a:off x="7467750" y="3484975"/>
            <a:ext cx="396900" cy="5715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5" name="Google Shape;345;p43"/>
          <p:cNvCxnSpPr>
            <a:stCxn id="343" idx="2"/>
            <a:endCxn id="341" idx="0"/>
          </p:cNvCxnSpPr>
          <p:nvPr/>
        </p:nvCxnSpPr>
        <p:spPr>
          <a:xfrm>
            <a:off x="8315975" y="3043523"/>
            <a:ext cx="0" cy="3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43"/>
          <p:cNvSpPr/>
          <p:nvPr/>
        </p:nvSpPr>
        <p:spPr>
          <a:xfrm>
            <a:off x="5215325" y="1929713"/>
            <a:ext cx="902700" cy="303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6444150" y="1934500"/>
            <a:ext cx="902700" cy="293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E(PT, K)</a:t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7672975" y="1929688"/>
            <a:ext cx="1144500" cy="303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49" name="Google Shape;349;p43"/>
          <p:cNvCxnSpPr>
            <a:stCxn id="346" idx="3"/>
            <a:endCxn id="347" idx="1"/>
          </p:cNvCxnSpPr>
          <p:nvPr/>
        </p:nvCxnSpPr>
        <p:spPr>
          <a:xfrm>
            <a:off x="6118025" y="2081363"/>
            <a:ext cx="326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43"/>
          <p:cNvCxnSpPr>
            <a:stCxn id="347" idx="3"/>
            <a:endCxn id="348" idx="1"/>
          </p:cNvCxnSpPr>
          <p:nvPr/>
        </p:nvCxnSpPr>
        <p:spPr>
          <a:xfrm>
            <a:off x="7346850" y="2081350"/>
            <a:ext cx="326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43"/>
          <p:cNvSpPr/>
          <p:nvPr/>
        </p:nvSpPr>
        <p:spPr>
          <a:xfrm>
            <a:off x="4351425" y="2316075"/>
            <a:ext cx="4612200" cy="4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Encrypting Images</a:t>
            </a:r>
            <a:endParaRPr/>
          </a:p>
        </p:txBody>
      </p:sp>
      <p:sp>
        <p:nvSpPr>
          <p:cNvPr id="357" name="Google Shape;35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read “plaintext” 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Horizontal sync (hsync) signal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1 row of the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Vertical sync (vsync) signal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Full image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Storing temporary Data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4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4"/>
          <p:cNvSpPr/>
          <p:nvPr/>
        </p:nvSpPr>
        <p:spPr>
          <a:xfrm>
            <a:off x="33997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4"/>
          <p:cNvPicPr preferRelativeResize="0"/>
          <p:nvPr/>
        </p:nvPicPr>
        <p:blipFill rotWithShape="1">
          <a:blip r:embed="rId4">
            <a:alphaModFix/>
          </a:blip>
          <a:srcRect b="0" l="0" r="43996" t="70377"/>
          <a:stretch/>
        </p:blipFill>
        <p:spPr>
          <a:xfrm>
            <a:off x="4022938" y="1435863"/>
            <a:ext cx="4888975" cy="98956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4"/>
          <p:cNvSpPr/>
          <p:nvPr/>
        </p:nvSpPr>
        <p:spPr>
          <a:xfrm>
            <a:off x="4714875" y="1817700"/>
            <a:ext cx="2802000" cy="23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VGA Output</a:t>
            </a:r>
            <a:endParaRPr/>
          </a:p>
        </p:txBody>
      </p:sp>
      <p:sp>
        <p:nvSpPr>
          <p:cNvPr id="367" name="Google Shape;36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code: part borrowed, part original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VGA operates with 25 MHz clock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task: read from bram, while coordinating HSYNC and VSYNC signals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Once entire frame has been displayed, send signal to clear frame buffer</a:t>
            </a:r>
            <a:endParaRPr/>
          </a:p>
        </p:txBody>
      </p:sp>
      <p:pic>
        <p:nvPicPr>
          <p:cNvPr id="368" name="Google Shape;368;p45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/>
          <p:nvPr/>
        </p:nvSpPr>
        <p:spPr>
          <a:xfrm>
            <a:off x="4393400" y="397460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Additional: Timing</a:t>
            </a:r>
            <a:endParaRPr/>
          </a:p>
        </p:txBody>
      </p:sp>
      <p:pic>
        <p:nvPicPr>
          <p:cNvPr id="375" name="Google Shape;375;p46"/>
          <p:cNvPicPr preferRelativeResize="0"/>
          <p:nvPr/>
        </p:nvPicPr>
        <p:blipFill rotWithShape="1">
          <a:blip r:embed="rId3">
            <a:alphaModFix/>
          </a:blip>
          <a:srcRect b="45076" l="0" r="0" t="19695"/>
          <a:stretch/>
        </p:blipFill>
        <p:spPr>
          <a:xfrm>
            <a:off x="215113" y="1420632"/>
            <a:ext cx="8713776" cy="230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Good</a:t>
            </a:r>
            <a:endParaRPr/>
          </a:p>
        </p:txBody>
      </p:sp>
      <p:sp>
        <p:nvSpPr>
          <p:cNvPr id="381" name="Google Shape;38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Many transforms have been implemented and are simulatable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Robust simulation environment to test a variety of transformations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ECB </a:t>
            </a:r>
            <a:r>
              <a:rPr lang="en" sz="2400"/>
              <a:t>is implemented and is simulatable (one row)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Remaining FPGA I/O code is close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Bad</a:t>
            </a:r>
            <a:endParaRPr/>
          </a:p>
        </p:txBody>
      </p:sp>
      <p:sp>
        <p:nvSpPr>
          <p:cNvPr id="387" name="Google Shape;38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Project does not yet run on FPGA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Anticipating significant debugging as we try to stitch all the pieces together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Difficulty implementing additional complex transformations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Sharpening</a:t>
            </a:r>
            <a:r>
              <a:rPr lang="en" sz="2200"/>
              <a:t> and “Oil-painting” filter</a:t>
            </a:r>
            <a:endParaRPr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 of Work</a:t>
            </a:r>
            <a:endParaRPr/>
          </a:p>
        </p:txBody>
      </p:sp>
      <p:sp>
        <p:nvSpPr>
          <p:cNvPr id="393" name="Google Shape;39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 I/O………………………………</a:t>
            </a:r>
            <a:r>
              <a:rPr lang="en"/>
              <a:t>……………………………….</a:t>
            </a:r>
            <a:r>
              <a:rPr lang="en"/>
              <a:t>Robbie and Sophie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Image Transformations/Simulation………</a:t>
            </a:r>
            <a:r>
              <a:rPr lang="en"/>
              <a:t>……………………………………………</a:t>
            </a:r>
            <a:r>
              <a:rPr lang="en"/>
              <a:t>Aidan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Encryption/Decryption…………………</a:t>
            </a:r>
            <a:r>
              <a:rPr lang="en"/>
              <a:t>………………………………………</a:t>
            </a:r>
            <a:r>
              <a:rPr lang="en"/>
              <a:t>Muhammed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Honorable Mention</a:t>
            </a:r>
            <a:endParaRPr/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350" y="1244000"/>
            <a:ext cx="5511299" cy="34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0"/>
          <p:cNvSpPr/>
          <p:nvPr/>
        </p:nvSpPr>
        <p:spPr>
          <a:xfrm>
            <a:off x="3314700" y="1638300"/>
            <a:ext cx="1181100" cy="3429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Ability to perform a variety of different image transformations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Frame-by-frame encryption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Integration</a:t>
            </a:r>
            <a:r>
              <a:rPr lang="en" sz="2300"/>
              <a:t> with the Nexys-A7 FPGA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Functionality - Road Map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166961" y="2009202"/>
            <a:ext cx="8810076" cy="126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Camera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</a:t>
            </a:r>
            <a:r>
              <a:rPr lang="en"/>
              <a:t> OV7670 Camera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480x640p RGB565 output (configurable)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output synchronized with camera’s clock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code: Borrowed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Reads camera data one pixel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need to keep track of these pixels → Step 2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450" y="2250325"/>
            <a:ext cx="2337700" cy="22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603975" y="3984350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1.5: Pixel-wise Downsampling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017725"/>
            <a:ext cx="85206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RGB565: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5-bit </a:t>
            </a:r>
            <a:r>
              <a:rPr lang="en">
                <a:solidFill>
                  <a:srgbClr val="FF0000"/>
                </a:solidFill>
              </a:rPr>
              <a:t>Red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6-bit </a:t>
            </a:r>
            <a:r>
              <a:rPr lang="en">
                <a:solidFill>
                  <a:srgbClr val="00FF00"/>
                </a:solidFill>
              </a:rPr>
              <a:t>Green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5-bit </a:t>
            </a:r>
            <a:r>
              <a:rPr lang="en">
                <a:solidFill>
                  <a:srgbClr val="0000FF"/>
                </a:solidFill>
              </a:rPr>
              <a:t>Blue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RGB444: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4-bit </a:t>
            </a:r>
            <a:r>
              <a:rPr lang="en">
                <a:solidFill>
                  <a:srgbClr val="FF0000"/>
                </a:solidFill>
              </a:rPr>
              <a:t>Red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4-bit </a:t>
            </a:r>
            <a:r>
              <a:rPr lang="en">
                <a:solidFill>
                  <a:srgbClr val="00FF00"/>
                </a:solidFill>
              </a:rPr>
              <a:t>Green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4-bit </a:t>
            </a:r>
            <a:r>
              <a:rPr lang="en">
                <a:solidFill>
                  <a:srgbClr val="0000FF"/>
                </a:solidFill>
              </a:rPr>
              <a:t>Blue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068550" y="1792350"/>
            <a:ext cx="5221500" cy="155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Q: Why do this?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RGB565 image is too large for block RAM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Nexys A7 FPGA has RGB444 VGA output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OV7670 configuration is confusing…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1" y="4218050"/>
            <a:ext cx="4888963" cy="7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1539175" y="4003825"/>
            <a:ext cx="272700" cy="41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3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1.5: Pixel-wise Downsampling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0" y="4405212"/>
            <a:ext cx="3793574" cy="514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1264155" y="4248150"/>
            <a:ext cx="211500" cy="30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588" y="1623650"/>
            <a:ext cx="4504824" cy="189622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20"/>
          <p:cNvSpPr txBox="1"/>
          <p:nvPr/>
        </p:nvSpPr>
        <p:spPr>
          <a:xfrm>
            <a:off x="1452438" y="3519863"/>
            <a:ext cx="6239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the four MSBs of each channel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Frame Buffer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28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transformations: Camera sends individual pixels, so we need to combine them to get the full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displaying image: Camera and VGA clocks run at different frequencies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FIFO-style buffer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camera’s V-Sync output to differentiate between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52652" l="0" r="0" t="28218"/>
          <a:stretch/>
        </p:blipFill>
        <p:spPr>
          <a:xfrm>
            <a:off x="311700" y="4218165"/>
            <a:ext cx="4403174" cy="70128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/>
          <p:nvPr/>
        </p:nvSpPr>
        <p:spPr>
          <a:xfrm>
            <a:off x="2206434" y="4003975"/>
            <a:ext cx="245700" cy="41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